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multicultural care team supporting an older adult at hom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35040" y="0"/>
            <a:ext cx="2011680" cy="6858000"/>
          </a:xfrm>
          <a:prstGeom prst="rect">
            <a:avLst/>
          </a:prstGeom>
          <a:solidFill>
            <a:srgbClr val="0E1B33">
              <a:alpha val="7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6126480" cy="6858000"/>
          </a:xfrm>
          <a:prstGeom prst="rect">
            <a:avLst/>
          </a:prstGeom>
          <a:solidFill>
            <a:srgbClr val="0E1B33"/>
          </a:solidFill>
          <a:ln/>
        </p:spPr>
      </p:sp>
      <p:sp>
        <p:nvSpPr>
          <p:cNvPr id="5" name="Shape 2"/>
          <p:cNvSpPr/>
          <p:nvPr/>
        </p:nvSpPr>
        <p:spPr>
          <a:xfrm>
            <a:off x="548640" y="914400"/>
            <a:ext cx="1005840" cy="54864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6" name="Text 3"/>
          <p:cNvSpPr/>
          <p:nvPr/>
        </p:nvSpPr>
        <p:spPr>
          <a:xfrm>
            <a:off x="548640" y="11430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PRESENTATION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48640" y="1691640"/>
            <a:ext cx="53035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Care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Staffing Worldwide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548640" y="4160520"/>
            <a:ext cx="5394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DCEA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 without borders. Opportunity without limits.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48640" y="4892040"/>
            <a:ext cx="5212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C6D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global ecosystem connecting compassionate talent, trusted employers, senior living, real estate, hospitality and franchise opportunity.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48640" y="5852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Resources Inc. and the Global Care network  •  Version 1.0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network, many ways to care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1481328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 is the umbrella presence for Care Resources Inc. and its divisions — spanning workforce solutions, international mobility, senior living and real estate, hospitality franchises and emerging ventures.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3337560"/>
            <a:ext cx="45720" cy="86868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333756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3639312"/>
            <a:ext cx="5303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compassionate, qualified people with organizations that need reliable care — locally and across borders.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4297680"/>
            <a:ext cx="45720" cy="86868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429768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77240" y="4599432"/>
            <a:ext cx="5303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trusted global workforce ecosystem where ethical mobility expands opportunity and strengthens continuity of care.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5257800"/>
            <a:ext cx="45720" cy="86868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525780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77240" y="5559552"/>
            <a:ext cx="5303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 dignity. Client safety. Evidence before claims. Local-law compliance. Transparent fees.</a:t>
            </a:r>
            <a:endParaRPr lang="en-US" sz="1400" dirty="0"/>
          </a:p>
        </p:txBody>
      </p:sp>
      <p:pic>
        <p:nvPicPr>
          <p:cNvPr id="15" name="Image 0" descr="Close-up of a caregiver holding an older person’s hand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583680" y="1463040"/>
            <a:ext cx="5029200" cy="4572000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we serve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1248" y="1874520"/>
            <a:ext cx="310896" cy="31089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7" name="Text 5"/>
          <p:cNvSpPr/>
          <p:nvPr/>
        </p:nvSpPr>
        <p:spPr>
          <a:xfrm>
            <a:off x="841248" y="1874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80160" y="185623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Employers &amp; Facilities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41248" y="2423160"/>
            <a:ext cx="2926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Screened professionals for permanent, contract and international placement.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315968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08576" y="1874520"/>
            <a:ext cx="310896" cy="31089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2" name="Text 10"/>
          <p:cNvSpPr/>
          <p:nvPr/>
        </p:nvSpPr>
        <p:spPr>
          <a:xfrm>
            <a:off x="4608576" y="1874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47488" y="185623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Professionals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08576" y="2423160"/>
            <a:ext cx="2926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 close to home or abroad, with preparation and support throughout.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083296" y="1600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75904" y="1874520"/>
            <a:ext cx="310896" cy="31089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7" name="Text 15"/>
          <p:cNvSpPr/>
          <p:nvPr/>
        </p:nvSpPr>
        <p:spPr>
          <a:xfrm>
            <a:off x="8375904" y="1874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814816" y="185623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&amp; GCC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75904" y="2423160"/>
            <a:ext cx="2926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pathways from the Philippines into Gulf and international markets.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48640" y="3886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1248" y="4160520"/>
            <a:ext cx="310896" cy="31089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22" name="Text 20"/>
          <p:cNvSpPr/>
          <p:nvPr/>
        </p:nvSpPr>
        <p:spPr>
          <a:xfrm>
            <a:off x="841248" y="4160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280160" y="414223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Seniors &amp; Families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41248" y="4709160"/>
            <a:ext cx="2926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Real-estate advisory for later-life transitions and senior-friendly stays.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4315968" y="3886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76" y="4160520"/>
            <a:ext cx="310896" cy="31089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27" name="Text 25"/>
          <p:cNvSpPr/>
          <p:nvPr/>
        </p:nvSpPr>
        <p:spPr>
          <a:xfrm>
            <a:off x="4608576" y="4160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047488" y="414223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Franchise Partners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608576" y="4709160"/>
            <a:ext cx="2926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Hospitality and emerging venture opportunities for operators and investors.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8083296" y="3886200"/>
            <a:ext cx="35204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375904" y="4160520"/>
            <a:ext cx="310896" cy="31089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32" name="Text 30"/>
          <p:cNvSpPr/>
          <p:nvPr/>
        </p:nvSpPr>
        <p:spPr>
          <a:xfrm>
            <a:off x="8375904" y="4160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8814816" y="414223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375904" y="4709160"/>
            <a:ext cx="2926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Halo — our innovation and community division (scope being confirmed).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each audience gets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short answers to “what does this mean for me?”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394960" cy="370332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965960"/>
            <a:ext cx="5394960" cy="82296"/>
          </a:xfrm>
          <a:prstGeom prst="rect">
            <a:avLst/>
          </a:prstGeom>
          <a:solidFill>
            <a:srgbClr val="2E7D74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24028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HEALTHCARE EMPLOYERS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932688" y="2907792"/>
            <a:ext cx="128016" cy="12801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0" name="Text 8"/>
          <p:cNvSpPr/>
          <p:nvPr/>
        </p:nvSpPr>
        <p:spPr>
          <a:xfrm>
            <a:off x="1261872" y="278892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intake call to scope roles, shifts and cover needs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932688" y="3621024"/>
            <a:ext cx="128016" cy="12801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2" name="Text 10"/>
          <p:cNvSpPr/>
          <p:nvPr/>
        </p:nvSpPr>
        <p:spPr>
          <a:xfrm>
            <a:off x="1261872" y="3502152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Screened, credential-checked shortlists — local, contract or international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32688" y="4334256"/>
            <a:ext cx="128016" cy="12801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4" name="Text 12"/>
          <p:cNvSpPr/>
          <p:nvPr/>
        </p:nvSpPr>
        <p:spPr>
          <a:xfrm>
            <a:off x="1261872" y="4215384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Compliance-minded documentation aligned to your jurisdiction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32688" y="5047488"/>
            <a:ext cx="128016" cy="12801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6" name="Text 14"/>
          <p:cNvSpPr/>
          <p:nvPr/>
        </p:nvSpPr>
        <p:spPr>
          <a:xfrm>
            <a:off x="1261872" y="4928616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 check-ins and replacement analysis after placement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17920" y="1965960"/>
            <a:ext cx="5394960" cy="370332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0" y="1965960"/>
            <a:ext cx="5394960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6583680" y="224028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CARE PROFESSIONALS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601968" y="2907792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6931152" y="278892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 close to home or abroad, matched to your licence and experience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601968" y="3621024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6931152" y="3502152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placement fees charged to workers — employers pay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601968" y="4334256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6931152" y="4215384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readiness, orientation and realistic timelines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601968" y="5047488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Text 25"/>
          <p:cNvSpPr/>
          <p:nvPr/>
        </p:nvSpPr>
        <p:spPr>
          <a:xfrm>
            <a:off x="6931152" y="4928616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contact through preparation, arrival and settling in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each audience gets (continued)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5394960" cy="379476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600200"/>
            <a:ext cx="5394960" cy="82296"/>
          </a:xfrm>
          <a:prstGeom prst="rect">
            <a:avLst/>
          </a:prstGeom>
          <a:solidFill>
            <a:srgbClr val="2E7D74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8745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CANDIDATES EXPLORING OPTIONS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32688" y="2587752"/>
            <a:ext cx="128016" cy="12801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9" name="Text 7"/>
          <p:cNvSpPr/>
          <p:nvPr/>
        </p:nvSpPr>
        <p:spPr>
          <a:xfrm>
            <a:off x="1261872" y="246888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indicative roles by location, specialty and employment type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32688" y="3300984"/>
            <a:ext cx="128016" cy="12801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1" name="Text 9"/>
          <p:cNvSpPr/>
          <p:nvPr/>
        </p:nvSpPr>
        <p:spPr>
          <a:xfrm>
            <a:off x="1261872" y="3182112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guidance on licensing, timelines and what a market really requires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32688" y="4014216"/>
            <a:ext cx="128016" cy="12801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3" name="Text 11"/>
          <p:cNvSpPr/>
          <p:nvPr/>
        </p:nvSpPr>
        <p:spPr>
          <a:xfrm>
            <a:off x="1261872" y="3895344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 support: CV, credentials, language and cultural orientation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32688" y="4727448"/>
            <a:ext cx="128016" cy="128016"/>
          </a:xfrm>
          <a:prstGeom prst="ellipse">
            <a:avLst/>
          </a:prstGeom>
          <a:solidFill>
            <a:srgbClr val="2E7D74"/>
          </a:solidFill>
          <a:ln/>
        </p:spPr>
      </p:sp>
      <p:sp>
        <p:nvSpPr>
          <p:cNvPr id="15" name="Text 13"/>
          <p:cNvSpPr/>
          <p:nvPr/>
        </p:nvSpPr>
        <p:spPr>
          <a:xfrm>
            <a:off x="1261872" y="4608576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application keeps you visible across the network's openings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217920" y="1600200"/>
            <a:ext cx="5394960" cy="379476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0" y="1600200"/>
            <a:ext cx="5394960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18745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SENIOR REAL-ESTATE &amp; HOSPITALITY PROSPECTS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601968" y="2587752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0" name="Text 18"/>
          <p:cNvSpPr/>
          <p:nvPr/>
        </p:nvSpPr>
        <p:spPr>
          <a:xfrm>
            <a:off x="6931152" y="246888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International advisory for buying, selling and relocating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601968" y="3300984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2" name="Text 20"/>
          <p:cNvSpPr/>
          <p:nvPr/>
        </p:nvSpPr>
        <p:spPr>
          <a:xfrm>
            <a:off x="6931152" y="3182112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Real Estate Specialist guidance for downsizing and later-life moves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601968" y="4014216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22"/>
          <p:cNvSpPr/>
          <p:nvPr/>
        </p:nvSpPr>
        <p:spPr>
          <a:xfrm>
            <a:off x="6931152" y="3895344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Airbnb stays for transitions, family visits and extended trips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601968" y="4727448"/>
            <a:ext cx="128016" cy="12801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6" name="Text 24"/>
          <p:cNvSpPr/>
          <p:nvPr/>
        </p:nvSpPr>
        <p:spPr>
          <a:xfrm>
            <a:off x="6931152" y="4608576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Franchise and investment conversations for El Toro Rojo and Mi Taco Loco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Real-estate, hospitality and franchise services vary by jurisdiction; stays are accommodation only, not medical or personal care.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network at a glance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6D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Distinct brands, one standard of care.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20440" cy="3657600"/>
          </a:xfrm>
          <a:prstGeom prst="roundRect">
            <a:avLst>
              <a:gd name="adj" fmla="val 2078"/>
            </a:avLst>
          </a:prstGeom>
          <a:solidFill>
            <a:srgbClr val="16294A"/>
          </a:solidFill>
          <a:ln w="12700">
            <a:solidFill>
              <a:srgbClr val="24395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011680"/>
            <a:ext cx="3520440" cy="82296"/>
          </a:xfrm>
          <a:prstGeom prst="rect">
            <a:avLst/>
          </a:prstGeom>
          <a:solidFill>
            <a:srgbClr val="2E7D74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233172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STAFFING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68680" y="28803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 Resources Inc.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3447288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Global Care Philippines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315968" y="2011680"/>
            <a:ext cx="3520440" cy="3657600"/>
          </a:xfrm>
          <a:prstGeom prst="roundRect">
            <a:avLst>
              <a:gd name="adj" fmla="val 2078"/>
            </a:avLst>
          </a:prstGeom>
          <a:solidFill>
            <a:srgbClr val="16294A"/>
          </a:solidFill>
          <a:ln w="12700">
            <a:solidFill>
              <a:srgbClr val="24395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15968" y="2011680"/>
            <a:ext cx="3520440" cy="8229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4636008" y="233172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&amp; REAL ESTATE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636008" y="28803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International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636008" y="3447288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Senior Real Estate Specialist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636008" y="4014216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Senior Airbnb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083296" y="2011680"/>
            <a:ext cx="3520440" cy="3657600"/>
          </a:xfrm>
          <a:prstGeom prst="roundRect">
            <a:avLst>
              <a:gd name="adj" fmla="val 2078"/>
            </a:avLst>
          </a:prstGeom>
          <a:solidFill>
            <a:srgbClr val="16294A"/>
          </a:solidFill>
          <a:ln w="12700">
            <a:solidFill>
              <a:srgbClr val="24395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83296" y="2011680"/>
            <a:ext cx="3520440" cy="82296"/>
          </a:xfrm>
          <a:prstGeom prst="rect">
            <a:avLst/>
          </a:prstGeom>
          <a:solidFill>
            <a:srgbClr val="E2705C"/>
          </a:solidFill>
          <a:ln/>
        </p:spPr>
      </p:sp>
      <p:sp>
        <p:nvSpPr>
          <p:cNvPr id="19" name="Text 17"/>
          <p:cNvSpPr/>
          <p:nvPr/>
        </p:nvSpPr>
        <p:spPr>
          <a:xfrm>
            <a:off x="8403336" y="233172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E270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FRANCHISE &amp; VENTURES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8403336" y="28803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Toro Rojo Franchise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403336" y="3447288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 Taco Loco Franchise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8403336" y="4014216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Halo (emerging)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548640" y="589788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and legal relationships are being confirmed with counsel; nothing here states ownership as legal fact.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Staffing and workforce solutions</a:t>
            </a:r>
            <a:endParaRPr lang="en-US" sz="4000" dirty="0"/>
          </a:p>
        </p:txBody>
      </p:sp>
      <p:pic>
        <p:nvPicPr>
          <p:cNvPr id="5" name="Image 0" descr="A nurse in scrubs speaking with a colleague in a care setti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1371600"/>
            <a:ext cx="4754880" cy="5486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0" y="1673352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" name="Text 4"/>
          <p:cNvSpPr/>
          <p:nvPr/>
        </p:nvSpPr>
        <p:spPr>
          <a:xfrm>
            <a:off x="5669280" y="1600200"/>
            <a:ext cx="5943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Caregivers &amp; support workers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669280" y="1911096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Home, community and residential daily-living support.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303520" y="247802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Text 7"/>
          <p:cNvSpPr/>
          <p:nvPr/>
        </p:nvSpPr>
        <p:spPr>
          <a:xfrm>
            <a:off x="5669280" y="2404872"/>
            <a:ext cx="5943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Nursing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5669280" y="2715768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Acute, long-term and community roles, subject to local licensure.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5303520" y="3282696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0" y="3209544"/>
            <a:ext cx="5943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Allied health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669280" y="3520440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Therapy, diagnostic and rehabilitation professionals.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5303520" y="4087368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6" name="Text 13"/>
          <p:cNvSpPr/>
          <p:nvPr/>
        </p:nvSpPr>
        <p:spPr>
          <a:xfrm>
            <a:off x="5669280" y="4014216"/>
            <a:ext cx="5943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Hospitality &amp; support services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5669280" y="4325112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Housekeeping, dining, facilities and guest experience.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5303520" y="4892040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6"/>
          <p:cNvSpPr/>
          <p:nvPr/>
        </p:nvSpPr>
        <p:spPr>
          <a:xfrm>
            <a:off x="5669280" y="4818888"/>
            <a:ext cx="5943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&amp; operations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5669280" y="5129784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Scheduling, coordination, records and site operations.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5303520" y="5696712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2" name="Text 19"/>
          <p:cNvSpPr/>
          <p:nvPr/>
        </p:nvSpPr>
        <p:spPr>
          <a:xfrm>
            <a:off x="5669280" y="5623560"/>
            <a:ext cx="5943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placements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5669280" y="5934456"/>
            <a:ext cx="5943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roles aligned to each country's requirements.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we work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four-stage method applied to every placement, at home or abroad.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2606040" cy="31089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37744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BB58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68680" y="3291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68680" y="3749040"/>
            <a:ext cx="2057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listen first — to workforce goals, care settings, or a professional's own ambitions.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3383280" y="2148840"/>
            <a:ext cx="2606040" cy="31089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03320" y="237744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BB58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3703320" y="3291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703320" y="3749040"/>
            <a:ext cx="2057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Screening, credential review and shortlisting so both sides meet a genuine fit.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217920" y="2148840"/>
            <a:ext cx="2606040" cy="31089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37960" y="237744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BB58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537960" y="3291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537960" y="3749040"/>
            <a:ext cx="2057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readiness, orientation and expectation-setting before day one.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9052560" y="2148840"/>
            <a:ext cx="2606040" cy="310896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72600" y="237744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BB58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4400" dirty="0"/>
          </a:p>
        </p:txBody>
      </p:sp>
      <p:sp>
        <p:nvSpPr>
          <p:cNvPr id="20" name="Text 18"/>
          <p:cNvSpPr/>
          <p:nvPr/>
        </p:nvSpPr>
        <p:spPr>
          <a:xfrm>
            <a:off x="9372600" y="3291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9372600" y="3749040"/>
            <a:ext cx="2057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Check-ins through settling-in, so placements last and people feel accompanied.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48640" y="55778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  →  Match  →  Prepare  →  Support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  <p:pic>
        <p:nvPicPr>
          <p:cNvPr id="4" name="Image 0" descr="A traveller with luggage at an international airport departure hall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0E1B33"/>
          </a:solidFill>
          <a:ln/>
        </p:spPr>
      </p:sp>
      <p:sp>
        <p:nvSpPr>
          <p:cNvPr id="6" name="Text 3"/>
          <p:cNvSpPr/>
          <p:nvPr/>
        </p:nvSpPr>
        <p:spPr>
          <a:xfrm>
            <a:off x="548640" y="822960"/>
            <a:ext cx="53949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Ethical international recruitment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201168" cy="3657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2276856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1E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Employer-pays policy — no placement fees charged to workers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3154680"/>
            <a:ext cx="201168" cy="3657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0" name="Text 7"/>
          <p:cNvSpPr/>
          <p:nvPr/>
        </p:nvSpPr>
        <p:spPr>
          <a:xfrm>
            <a:off x="914400" y="2990088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1E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Primary-source credential verification and document readiness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48640" y="3867912"/>
            <a:ext cx="201168" cy="3657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2" name="Text 9"/>
          <p:cNvSpPr/>
          <p:nvPr/>
        </p:nvSpPr>
        <p:spPr>
          <a:xfrm>
            <a:off x="914400" y="3703320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1E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Pre-departure, language and cultural orientation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48640" y="4581144"/>
            <a:ext cx="201168" cy="3657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4" name="Text 11"/>
          <p:cNvSpPr/>
          <p:nvPr/>
        </p:nvSpPr>
        <p:spPr>
          <a:xfrm>
            <a:off x="914400" y="4416552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1E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contract terms and realistic timelines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48640" y="5294376"/>
            <a:ext cx="201168" cy="3657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6" name="Text 13"/>
          <p:cNvSpPr/>
          <p:nvPr/>
        </p:nvSpPr>
        <p:spPr>
          <a:xfrm>
            <a:off x="914400" y="5129784"/>
            <a:ext cx="5029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1E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readiness and 7/30/60/90-day retention check-ins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48640" y="6172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Philippines sourcing corridor  •  worldwide placements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GCC opportunities</a:t>
            </a:r>
            <a:endParaRPr lang="en-US" sz="4000" dirty="0"/>
          </a:p>
        </p:txBody>
      </p:sp>
      <p:pic>
        <p:nvPicPr>
          <p:cNvPr id="5" name="Image 0" descr="A modern Gulf city skyline at dusk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863840" y="1463040"/>
            <a:ext cx="3794760" cy="2743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863840" y="4389120"/>
            <a:ext cx="37947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Gulf-focused roles across healthcare, hospitality, support services and operations — entered only where a licensed pathway and signed employer demand exist.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04672" y="173736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Arab Emirates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04672" y="2084832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Healthcare, hospitality, facilities and operations.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206240" y="155448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62272" y="173736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Arabia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4462272" y="2084832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Large-scale healthcare, support and administration.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548640" y="306324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04672" y="32461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Qatar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804672" y="3593592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Clinical, hospitality and guest-services positions.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206240" y="306324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462272" y="32461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Kuwait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4462272" y="3593592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Care, allied health and operational support.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548640" y="457200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47548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Bahrain</a:t>
            </a:r>
            <a:endParaRPr lang="en-US" sz="1550" dirty="0"/>
          </a:p>
        </p:txBody>
      </p:sp>
      <p:sp>
        <p:nvSpPr>
          <p:cNvPr id="21" name="Text 18"/>
          <p:cNvSpPr/>
          <p:nvPr/>
        </p:nvSpPr>
        <p:spPr>
          <a:xfrm>
            <a:off x="804672" y="5102352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and hospitality in a compact market.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4206240" y="457200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462272" y="475488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Oman</a:t>
            </a:r>
            <a:endParaRPr lang="en-US" sz="1550" dirty="0"/>
          </a:p>
        </p:txBody>
      </p:sp>
      <p:sp>
        <p:nvSpPr>
          <p:cNvPr id="24" name="Text 21"/>
          <p:cNvSpPr/>
          <p:nvPr/>
        </p:nvSpPr>
        <p:spPr>
          <a:xfrm>
            <a:off x="4462272" y="5102352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care, hospitality and support services.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Senior living &amp; real estate</a:t>
            </a:r>
            <a:endParaRPr lang="en-US" sz="4000" dirty="0"/>
          </a:p>
        </p:txBody>
      </p:sp>
      <p:pic>
        <p:nvPicPr>
          <p:cNvPr id="5" name="Image 0" descr="An older couple in the sunlit living room of their hom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1417320"/>
            <a:ext cx="5120640" cy="54406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669280" y="1691640"/>
            <a:ext cx="45720" cy="11430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0" y="169164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International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943600" y="2103120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Residential advisory for buyers, sellers and relocating families, nationally and internationally.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0" y="3154680"/>
            <a:ext cx="45720" cy="11430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0" name="Text 7"/>
          <p:cNvSpPr/>
          <p:nvPr/>
        </p:nvSpPr>
        <p:spPr>
          <a:xfrm>
            <a:off x="5943600" y="315468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Senior Real Estate Specialist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943600" y="3566160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Downsizing, right-sizing and relocation guidance with family decision-makers.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669280" y="4617720"/>
            <a:ext cx="45720" cy="11430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3" name="Text 10"/>
          <p:cNvSpPr/>
          <p:nvPr/>
        </p:nvSpPr>
        <p:spPr>
          <a:xfrm>
            <a:off x="5943600" y="461772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Senior Airbnb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943600" y="5029200"/>
            <a:ext cx="5669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Senior-friendly short and extended stays for transitions, family visits and longer trips.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669280" y="580644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Stays are hospitality accommodation only — not medical, nursing or personal care unless separately arranged with a licensed provider.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Franchises &amp; ventures</a:t>
            </a:r>
            <a:endParaRPr lang="en-US" sz="4000" dirty="0"/>
          </a:p>
        </p:txBody>
      </p:sp>
      <p:pic>
        <p:nvPicPr>
          <p:cNvPr id="5" name="Image 0" descr="A warm, busy restaurant dining room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600200"/>
            <a:ext cx="4572000" cy="40233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669280" y="1600200"/>
            <a:ext cx="5943600" cy="1188720"/>
          </a:xfrm>
          <a:prstGeom prst="roundRect">
            <a:avLst>
              <a:gd name="adj" fmla="val 4615"/>
            </a:avLst>
          </a:prstGeom>
          <a:solidFill>
            <a:srgbClr val="16294A"/>
          </a:solidFill>
          <a:ln w="12700">
            <a:solidFill>
              <a:srgbClr val="24395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669280" y="1600200"/>
            <a:ext cx="73152" cy="1188720"/>
          </a:xfrm>
          <a:prstGeom prst="rect">
            <a:avLst/>
          </a:prstGeom>
          <a:solidFill>
            <a:srgbClr val="C05640"/>
          </a:solidFill>
          <a:ln/>
        </p:spPr>
      </p:sp>
      <p:sp>
        <p:nvSpPr>
          <p:cNvPr id="8" name="Text 5"/>
          <p:cNvSpPr/>
          <p:nvPr/>
        </p:nvSpPr>
        <p:spPr>
          <a:xfrm>
            <a:off x="5989320" y="1755648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Toro Rojo Franchise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989320" y="2167128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6D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bold dining concept for hospitality operators and investors.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669280" y="3017520"/>
            <a:ext cx="5943600" cy="1188720"/>
          </a:xfrm>
          <a:prstGeom prst="roundRect">
            <a:avLst>
              <a:gd name="adj" fmla="val 4615"/>
            </a:avLst>
          </a:prstGeom>
          <a:solidFill>
            <a:srgbClr val="16294A"/>
          </a:solidFill>
          <a:ln w="12700">
            <a:solidFill>
              <a:srgbClr val="2439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669280" y="3017520"/>
            <a:ext cx="73152" cy="1188720"/>
          </a:xfrm>
          <a:prstGeom prst="rect">
            <a:avLst/>
          </a:prstGeom>
          <a:solidFill>
            <a:srgbClr val="E0A526"/>
          </a:solidFill>
          <a:ln/>
        </p:spPr>
      </p:sp>
      <p:sp>
        <p:nvSpPr>
          <p:cNvPr id="12" name="Text 9"/>
          <p:cNvSpPr/>
          <p:nvPr/>
        </p:nvSpPr>
        <p:spPr>
          <a:xfrm>
            <a:off x="5989320" y="3172968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 Taco Loco Franchise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5989320" y="3584448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6D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Vibrant fast-casual designed for flexible, compact formats.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669280" y="4434840"/>
            <a:ext cx="5943600" cy="1188720"/>
          </a:xfrm>
          <a:prstGeom prst="roundRect">
            <a:avLst>
              <a:gd name="adj" fmla="val 4615"/>
            </a:avLst>
          </a:prstGeom>
          <a:solidFill>
            <a:srgbClr val="16294A"/>
          </a:solidFill>
          <a:ln w="12700">
            <a:solidFill>
              <a:srgbClr val="2439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669280" y="4434840"/>
            <a:ext cx="73152" cy="1188720"/>
          </a:xfrm>
          <a:prstGeom prst="rect">
            <a:avLst/>
          </a:prstGeom>
          <a:solidFill>
            <a:srgbClr val="6FA8A0"/>
          </a:solidFill>
          <a:ln/>
        </p:spPr>
      </p:sp>
      <p:sp>
        <p:nvSpPr>
          <p:cNvPr id="16" name="Text 13"/>
          <p:cNvSpPr/>
          <p:nvPr/>
        </p:nvSpPr>
        <p:spPr>
          <a:xfrm>
            <a:off x="5989320" y="4590288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Halo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5989320" y="5001768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6D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 and community division — scope to be confirmed.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5669280" y="5897880"/>
            <a:ext cx="5943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Franchise availability, territories and terms vary by market and are subject to change.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plan — illustrative base case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scenario only. Figures are management assumptions, not a forecast, guarantee or valuation.</a:t>
            </a:r>
            <a:endParaRPr lang="en-US" sz="1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65960"/>
          <a:ext cx="11064240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2103120"/>
                <a:gridCol w="2103120"/>
                <a:gridCol w="21031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AF6E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AF6E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AF6E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AF6E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revenue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$1.71M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$4.39M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$8.03M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Gross profit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$0.72M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$1.80M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$3.27M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($0.18M)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$0.34M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$1.01M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Direct-hire placements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 active temporary workers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Employer accounts won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3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52400" marR="152400" marT="76200" marB="76200" anchor="ctr">
                    <a:lnL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C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7D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Stage-gate expansion: no new market before licensing, demand, unit economics, safeguarding and partner diligence are complete.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50292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3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partners choose us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3949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20574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554480" y="2039112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and execution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554480" y="251460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win on documented compliance and delivery, not candidate volume.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17920" y="1691640"/>
            <a:ext cx="53949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0" y="20574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223760" y="2039112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Care-first experience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7223760" y="251460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care and employer service designed around real people.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53949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14400" y="420624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54480" y="4187952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capability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554480" y="46634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Philippines sourcing, worldwide placement and GCC readiness.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217920" y="3840480"/>
            <a:ext cx="53949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4DCC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83680" y="420624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2" name="Text 20"/>
          <p:cNvSpPr/>
          <p:nvPr/>
        </p:nvSpPr>
        <p:spPr>
          <a:xfrm>
            <a:off x="658368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1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223760" y="4187952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3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 support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7223760" y="46634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Onboarding, check-ins and replacement analysis after day one.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Care Staffing 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A9B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  <p:pic>
        <p:nvPicPr>
          <p:cNvPr id="4" name="Image 0" descr="Two pairs of hands clasped in a gesture of care and suppor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33">
              <a:alpha val="82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1280160" y="1188720"/>
            <a:ext cx="9601200" cy="4480560"/>
          </a:xfrm>
          <a:prstGeom prst="roundRect">
            <a:avLst>
              <a:gd name="adj" fmla="val 2041"/>
            </a:avLst>
          </a:prstGeom>
          <a:solidFill>
            <a:srgbClr val="0E1B33">
              <a:alpha val="92000"/>
            </a:srgbClr>
          </a:solidFill>
          <a:ln w="12700">
            <a:solidFill>
              <a:srgbClr val="3A4E7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828800" y="1645920"/>
            <a:ext cx="8503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AF6E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Let's talk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1828800" y="2560320"/>
            <a:ext cx="8503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E1E8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you are building a care team, planning your next role, supporting a family move or exploring a franchise — our team can point you to the right part of the network.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82880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hello@globalcarestaffing.example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583680" y="37490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(000) 000-0000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828800" y="4343400"/>
            <a:ext cx="8503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C3D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Services, vacancies, franchise availability, licensing and regulatory requirements vary by country and are subject to change. Nothing here is an offer of employment, a franchise offering, or professional, legal, medical or real-estate advice.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Care Resources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Care Staffing Worldwide — Corporate Presentation</dc:title>
  <dc:subject>Corporate overview: staffing, international mobility, senior living and franchises</dc:subject>
  <dc:creator>Global Care Staffing Worldwide</dc:creator>
  <cp:lastModifiedBy>Global Care Staffing Worldwide</cp:lastModifiedBy>
  <cp:revision>2</cp:revision>
  <dcterms:created xsi:type="dcterms:W3CDTF">2026-08-16T23:13:29Z</dcterms:created>
  <dcterms:modified xsi:type="dcterms:W3CDTF">2026-08-16T23:13:29Z</dcterms:modified>
</cp:coreProperties>
</file>